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617EBB12-1BE6-4F7A-BD1A-D68C77A6C4E3}">
          <p14:sldIdLst/>
        </p14:section>
        <p14:section name="Розділ без заголовка" id="{561EC44E-D1FB-44E1-ADA3-81162386CFA7}">
          <p14:sldIdLst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525B1-72B6-66E1-D84D-22E574455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ED05B346-02D5-005B-34DC-75D7C9BAD4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79A76A4-8889-E7FA-4FA3-46543154D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C415-572A-48F5-A8AD-9D99C2E7BD2F}" type="datetimeFigureOut">
              <a:rPr lang="uk-UA" smtClean="0"/>
              <a:t>24.09.2026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33F6363-A658-DD24-35C7-A27945B5F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6B9E518-2C52-34D5-4645-518CF8D3F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91D2-FA40-4EE4-B407-81844A22647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98308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1D1CFA-60EC-9162-05C5-33BB7287D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61FDE1C-F507-EE7E-0B11-1F70E1639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C64ECBA-E036-CCF9-666F-24BE78341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C415-572A-48F5-A8AD-9D99C2E7BD2F}" type="datetimeFigureOut">
              <a:rPr lang="uk-UA" smtClean="0"/>
              <a:t>24.09.2026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917BB44-1DC8-C354-0326-7BD6AD6F2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CB18CBF-28C6-DCB9-F8ED-9BC86A4C8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91D2-FA40-4EE4-B407-81844A22647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7520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DF49A-C147-F850-A365-68B4726EF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749F27E-5675-28BA-24D8-BF04CE707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1FF242E-5616-0CEF-860E-99B0B9F1C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C415-572A-48F5-A8AD-9D99C2E7BD2F}" type="datetimeFigureOut">
              <a:rPr lang="uk-UA" smtClean="0"/>
              <a:t>24.09.2026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74ECEFC-E028-C44C-952A-1DE02CE21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B6A238D-61EE-89CD-6BF7-D4C0C3CED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91D2-FA40-4EE4-B407-81844A22647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6762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AE6AD9-AA68-338A-607D-C27135146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573CF06-D616-804A-CDED-A6B1F8B663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646C523B-7D96-7D08-CAB8-E2B207217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330D46A-9099-505B-0BAD-5F744B2F6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C415-572A-48F5-A8AD-9D99C2E7BD2F}" type="datetimeFigureOut">
              <a:rPr lang="uk-UA" smtClean="0"/>
              <a:t>24.09.2026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0658CE4A-0096-5247-2F9D-102187011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9230DB10-961B-5406-BC61-8376A43DF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91D2-FA40-4EE4-B407-81844A22647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70432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911747-E17F-EAAB-93CE-18C43A8F2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8F52E9E-2CF0-B33E-B322-61CABF784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CA4E693C-A2BC-CFCA-8097-D489686A46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1520CFFD-0F33-7DEF-6EAC-07BFD19C5F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D8BE6E2F-499E-F4CE-CCA2-FBA54ECBC8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5F381694-9E81-913D-2393-DC91364D9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C415-572A-48F5-A8AD-9D99C2E7BD2F}" type="datetimeFigureOut">
              <a:rPr lang="uk-UA" smtClean="0"/>
              <a:t>24.09.2026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ACF6DD55-583F-CE4A-1CA8-44176CEEE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CC8027CE-239D-055A-C6A1-D32AD4633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91D2-FA40-4EE4-B407-81844A22647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47810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D2336A-5D73-16AF-E5E8-9F1000238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BE59FF26-238B-BD12-D338-03CC2CF26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C415-572A-48F5-A8AD-9D99C2E7BD2F}" type="datetimeFigureOut">
              <a:rPr lang="uk-UA" smtClean="0"/>
              <a:t>24.09.2026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FD99FB0C-153A-37D8-4B16-0000624AE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E024118A-C736-60A4-FADB-C54AFED7D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91D2-FA40-4EE4-B407-81844A22647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7106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071F3996-A86E-5F7C-150C-4B4B29A2B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C415-572A-48F5-A8AD-9D99C2E7BD2F}" type="datetimeFigureOut">
              <a:rPr lang="uk-UA" smtClean="0"/>
              <a:t>24.09.2026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49E5AB84-142B-1D5A-6CEA-72829C209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F87BE2DE-0D4D-27D4-7AE8-7B185B307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91D2-FA40-4EE4-B407-81844A22647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506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C8F108-E577-972C-29BC-CA896711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A8E1F5C-ACB6-40BE-437C-8E946CEE0C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1249D844-EE05-1AF9-3F47-2AD4032D2D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C8407D0-D807-5EF7-4F3F-D17BFFBCA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C415-572A-48F5-A8AD-9D99C2E7BD2F}" type="datetimeFigureOut">
              <a:rPr lang="uk-UA" smtClean="0"/>
              <a:t>24.09.2026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5CED8C4-126A-11F8-0522-6A009AFEA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A3649B5B-0934-13FA-4D23-6683DC476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91D2-FA40-4EE4-B407-81844A22647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4840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8A7EF1-F0DF-86BF-3057-D299CB042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B2985B6F-E96F-1FDB-19E7-AEDAA6AA9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24B0F87-B6BB-FA58-F754-79973A1C9C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EAD3EEF-A1F9-79E5-0FD2-1842C62F2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C415-572A-48F5-A8AD-9D99C2E7BD2F}" type="datetimeFigureOut">
              <a:rPr lang="uk-UA" smtClean="0"/>
              <a:t>24.09.2026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22327C3-0C02-763A-0511-D5A28C9DE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7AB1BF6-C333-B1A1-E0BC-C1CCA371F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91D2-FA40-4EE4-B407-81844A22647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4369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78B616-2727-1A25-57B9-6AE0A2C11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A233484-60E5-B8FA-278F-017712E43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700F222-4715-38B6-18BD-D119D1F63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C415-572A-48F5-A8AD-9D99C2E7BD2F}" type="datetimeFigureOut">
              <a:rPr lang="uk-UA" smtClean="0"/>
              <a:t>24.09.2026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E8178C2-D9FC-15DC-EA5B-3DE5B90B1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18B5636-9A0B-B82F-4DA2-0176FCEB9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91D2-FA40-4EE4-B407-81844A22647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6539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E98E2B40-4B65-DD37-37A4-286AE0BF00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F66D362C-D4F6-AD95-C295-987CA7F00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46A958E-2CC6-04DF-FE4C-3AFEAA843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9C415-572A-48F5-A8AD-9D99C2E7BD2F}" type="datetimeFigureOut">
              <a:rPr lang="uk-UA" smtClean="0"/>
              <a:t>24.09.2026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673C5D1-14ED-A936-FB40-9FBAE0B6E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DE8E7A2-8774-C6E9-3311-6655B0084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A91D2-FA40-4EE4-B407-81844A22647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80912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512D7CE1-C670-EF33-DB92-CDBEF5140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065F928-BF5D-88FC-4302-893B65F2F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066D779A-7A2C-1121-FD33-391AF1B0C2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A9C415-572A-48F5-A8AD-9D99C2E7BD2F}" type="datetimeFigureOut">
              <a:rPr lang="uk-UA" smtClean="0"/>
              <a:t>24.09.2026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6A72748-E1BB-3B20-4F4A-AAD2A8201B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B562F0D-1806-0C58-D9F8-01AADA9E1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1A91D2-FA40-4EE4-B407-81844A226472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3534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031227-D4AB-0447-7357-800D689DE0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63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39913" y="123387"/>
            <a:ext cx="9601200" cy="461665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Оцифрування</a:t>
            </a: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 архівів на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Миколаївщині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23"/>
          <p:cNvSpPr txBox="1">
            <a:spLocks/>
          </p:cNvSpPr>
          <p:nvPr/>
        </p:nvSpPr>
        <p:spPr>
          <a:xfrm>
            <a:off x="564170" y="1912407"/>
            <a:ext cx="11061289" cy="1696064"/>
          </a:xfrm>
          <a:prstGeom prst="flowChartPunchedCard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9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       Водночас паралельно тривала робота із завантаженням працівниками відділів ДРАЦС Миколаївської області </a:t>
            </a:r>
            <a:r>
              <a:rPr lang="uk-UA" sz="2900" b="1" dirty="0" err="1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оцифрованих</a:t>
            </a:r>
            <a:r>
              <a:rPr lang="uk-UA" sz="29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а/з цивільного стану до ДРАЦСГ з метою їх подальшої верифікації. </a:t>
            </a:r>
          </a:p>
          <a:p>
            <a:pPr marL="0" indent="0" algn="ctr">
              <a:buNone/>
            </a:pPr>
            <a:r>
              <a:rPr lang="uk-UA" sz="2900" b="1" u="sng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Станом на І півріччя 2026</a:t>
            </a:r>
            <a:r>
              <a:rPr lang="uk-UA" sz="2900" b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 року Реєстр містить 100% від загальної кількості оцифрованих а/з (архівний фонд 13-ти оцифрованих відділів ДРАЦС). </a:t>
            </a:r>
            <a:endParaRPr lang="ru-RU" sz="2900" b="1" dirty="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бъект 23"/>
          <p:cNvSpPr txBox="1">
            <a:spLocks/>
          </p:cNvSpPr>
          <p:nvPr/>
        </p:nvSpPr>
        <p:spPr>
          <a:xfrm>
            <a:off x="261828" y="604718"/>
            <a:ext cx="11665974" cy="1307689"/>
          </a:xfrm>
          <a:prstGeom prst="flowChartPunchedCard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             Протягом 2025 року був проведений процес оцифрування актових записів, </a:t>
            </a:r>
            <a:r>
              <a:rPr lang="uk-UA" sz="2400" dirty="0" err="1">
                <a:latin typeface="Arial" panose="020B0604020202020204" pitchFamily="34" charset="0"/>
                <a:cs typeface="Arial" panose="020B0604020202020204" pitchFamily="34" charset="0"/>
              </a:rPr>
              <a:t>відскановано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2 </a:t>
            </a: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750 00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актових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записів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цивільного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стану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Миколаївської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області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, що становить </a:t>
            </a: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11 159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книг, що становить </a:t>
            </a: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68 %</a:t>
            </a:r>
            <a:r>
              <a:rPr lang="uk-UA" sz="2400" dirty="0">
                <a:latin typeface="Arial" panose="020B0604020202020204" pitchFamily="34" charset="0"/>
                <a:cs typeface="Arial" panose="020B0604020202020204" pitchFamily="34" charset="0"/>
              </a:rPr>
              <a:t> від загального архівного фонду відділів ДРАЦС області.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Объект 23"/>
          <p:cNvSpPr txBox="1">
            <a:spLocks/>
          </p:cNvSpPr>
          <p:nvPr/>
        </p:nvSpPr>
        <p:spPr>
          <a:xfrm>
            <a:off x="1139914" y="3775587"/>
            <a:ext cx="10334332" cy="1312227"/>
          </a:xfrm>
          <a:prstGeom prst="flowChartPunchedCard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     Наразі ведеться робота по їх верифікації, за І півріччя 2026 </a:t>
            </a:r>
            <a:r>
              <a:rPr lang="uk-UA" sz="2000" b="1" dirty="0">
                <a:latin typeface="Arial" panose="020B0604020202020204" pitchFamily="34" charset="0"/>
                <a:cs typeface="Arial" panose="020B0604020202020204" pitchFamily="34" charset="0"/>
              </a:rPr>
              <a:t>року</a:t>
            </a: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верифіковано</a:t>
            </a: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 195 598 оцифрованих актових записів.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бъект 23"/>
          <p:cNvSpPr txBox="1">
            <a:spLocks/>
          </p:cNvSpPr>
          <p:nvPr/>
        </p:nvSpPr>
        <p:spPr>
          <a:xfrm>
            <a:off x="2993924" y="5250583"/>
            <a:ext cx="8480322" cy="1238707"/>
          </a:xfrm>
          <a:prstGeom prst="flowChartPunchedCard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      Всього  </a:t>
            </a:r>
            <a:r>
              <a:rPr lang="uk-UA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верифіковано</a:t>
            </a:r>
            <a:r>
              <a:rPr lang="uk-UA" sz="2400" b="1" dirty="0">
                <a:latin typeface="Arial" panose="020B0604020202020204" pitchFamily="34" charset="0"/>
                <a:cs typeface="Arial" panose="020B0604020202020204" pitchFamily="34" charset="0"/>
              </a:rPr>
              <a:t> 432 544 оцифрованих актових записів, що складає 15,7% від загальної кількості оцифрованих актових записів.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49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10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136</Words>
  <Application>Microsoft Office PowerPoint</Application>
  <PresentationFormat>Широкоэкранный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luigi</dc:creator>
  <cp:lastModifiedBy>User</cp:lastModifiedBy>
  <cp:revision>63</cp:revision>
  <dcterms:created xsi:type="dcterms:W3CDTF">2026-04-22T09:49:25Z</dcterms:created>
  <dcterms:modified xsi:type="dcterms:W3CDTF">2026-09-24T12:50:47Z</dcterms:modified>
</cp:coreProperties>
</file>