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8" r:id="rId2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озділ за замовчуванням" id="{617EBB12-1BE6-4F7A-BD1A-D68C77A6C4E3}">
          <p14:sldIdLst/>
        </p14:section>
        <p14:section name="Розділ без заголовка" id="{561EC44E-D1FB-44E1-ADA3-81162386CFA7}">
          <p14:sldIdLst>
            <p14:sldId id="268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714" y="30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19525B1-72B6-66E1-D84D-22E5744556A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ED05B346-02D5-005B-34DC-75D7C9BAD42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379A76A4-8889-E7FA-4FA3-46543154D5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9C415-572A-48F5-A8AD-9D99C2E7BD2F}" type="datetimeFigureOut">
              <a:rPr lang="uk-UA" smtClean="0"/>
              <a:t>26.05.2026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333F6363-A658-DD24-35C7-A27945B5F6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B6B9E518-2C52-34D5-4645-518CF8D3F9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A91D2-FA40-4EE4-B407-81844A22647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983086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378B616-2727-1A25-57B9-6AE0A2C117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0A233484-60E5-B8FA-278F-017712E43A7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F700F222-4715-38B6-18BD-D119D1F633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9C415-572A-48F5-A8AD-9D99C2E7BD2F}" type="datetimeFigureOut">
              <a:rPr lang="uk-UA" smtClean="0"/>
              <a:t>26.05.2026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5E8178C2-D9FC-15DC-EA5B-3DE5B90B12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B18B5636-9A0B-B82F-4DA2-0176FCEB92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A91D2-FA40-4EE4-B407-81844A22647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765396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>
            <a:extLst>
              <a:ext uri="{FF2B5EF4-FFF2-40B4-BE49-F238E27FC236}">
                <a16:creationId xmlns:a16="http://schemas.microsoft.com/office/drawing/2014/main" id="{E98E2B40-4B65-DD37-37A4-286AE0BF00A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F66D362C-D4F6-AD95-C295-987CA7F00F2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346A958E-2CC6-04DF-FE4C-3AFEAA843D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9C415-572A-48F5-A8AD-9D99C2E7BD2F}" type="datetimeFigureOut">
              <a:rPr lang="uk-UA" smtClean="0"/>
              <a:t>26.05.2026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D673C5D1-14ED-A936-FB40-9FBAE0B6EC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1DE8E7A2-8774-C6E9-3311-6655B0084E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A91D2-FA40-4EE4-B407-81844A22647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809126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21D1CFA-60EC-9162-05C5-33BB7287D3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161FDE1C-F507-EE7E-0B11-1F70E16396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BC64ECBA-E036-CCF9-666F-24BE783412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9C415-572A-48F5-A8AD-9D99C2E7BD2F}" type="datetimeFigureOut">
              <a:rPr lang="uk-UA" smtClean="0"/>
              <a:t>26.05.2026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E917BB44-1DC8-C354-0326-7BD6AD6F26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2CB18CBF-28C6-DCB9-F8ED-9BC86A4C8C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A91D2-FA40-4EE4-B407-81844A22647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375204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7CDF49A-C147-F850-A365-68B4726EFE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A749F27E-5675-28BA-24D8-BF04CE707E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01FF242E-5616-0CEF-860E-99B0B9F1CE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9C415-572A-48F5-A8AD-9D99C2E7BD2F}" type="datetimeFigureOut">
              <a:rPr lang="uk-UA" smtClean="0"/>
              <a:t>26.05.2026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374ECEFC-E028-C44C-952A-1DE02CE213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3B6A238D-61EE-89CD-6BF7-D4C0C3CED9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A91D2-FA40-4EE4-B407-81844A22647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367623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FAE6AD9-AA68-338A-607D-C27135146E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1573CF06-D616-804A-CDED-A6B1F8B663C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646C523B-7D96-7D08-CAB8-E2B2072171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A330D46A-9099-505B-0BAD-5F744B2F6D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9C415-572A-48F5-A8AD-9D99C2E7BD2F}" type="datetimeFigureOut">
              <a:rPr lang="uk-UA" smtClean="0"/>
              <a:t>26.05.2026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0658CE4A-0096-5247-2F9D-1021870115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9230DB10-961B-5406-BC61-8376A43DFA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A91D2-FA40-4EE4-B407-81844A22647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704324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D911747-E17F-EAAB-93CE-18C43A8F2A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B8F52E9E-2CF0-B33E-B322-61CABF784B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CA4E693C-A2BC-CFCA-8097-D489686A46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тексту 4">
            <a:extLst>
              <a:ext uri="{FF2B5EF4-FFF2-40B4-BE49-F238E27FC236}">
                <a16:creationId xmlns:a16="http://schemas.microsoft.com/office/drawing/2014/main" id="{1520CFFD-0F33-7DEF-6EAC-07BFD19C5FA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Місце для вмісту 5">
            <a:extLst>
              <a:ext uri="{FF2B5EF4-FFF2-40B4-BE49-F238E27FC236}">
                <a16:creationId xmlns:a16="http://schemas.microsoft.com/office/drawing/2014/main" id="{D8BE6E2F-499E-F4CE-CCA2-FBA54ECBC89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7" name="Місце для дати 6">
            <a:extLst>
              <a:ext uri="{FF2B5EF4-FFF2-40B4-BE49-F238E27FC236}">
                <a16:creationId xmlns:a16="http://schemas.microsoft.com/office/drawing/2014/main" id="{5F381694-9E81-913D-2393-DC91364D9E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9C415-572A-48F5-A8AD-9D99C2E7BD2F}" type="datetimeFigureOut">
              <a:rPr lang="uk-UA" smtClean="0"/>
              <a:t>26.05.2026</a:t>
            </a:fld>
            <a:endParaRPr lang="uk-UA"/>
          </a:p>
        </p:txBody>
      </p:sp>
      <p:sp>
        <p:nvSpPr>
          <p:cNvPr id="8" name="Місце для нижнього колонтитула 7">
            <a:extLst>
              <a:ext uri="{FF2B5EF4-FFF2-40B4-BE49-F238E27FC236}">
                <a16:creationId xmlns:a16="http://schemas.microsoft.com/office/drawing/2014/main" id="{ACF6DD55-583F-CE4A-1CA8-44176CEEEF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Місце для номера слайда 8">
            <a:extLst>
              <a:ext uri="{FF2B5EF4-FFF2-40B4-BE49-F238E27FC236}">
                <a16:creationId xmlns:a16="http://schemas.microsoft.com/office/drawing/2014/main" id="{CC8027CE-239D-055A-C6A1-D32AD46331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A91D2-FA40-4EE4-B407-81844A22647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47810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AD2336A-5D73-16AF-E5E8-9F10002383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дати 2">
            <a:extLst>
              <a:ext uri="{FF2B5EF4-FFF2-40B4-BE49-F238E27FC236}">
                <a16:creationId xmlns:a16="http://schemas.microsoft.com/office/drawing/2014/main" id="{BE59FF26-238B-BD12-D338-03CC2CF262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9C415-572A-48F5-A8AD-9D99C2E7BD2F}" type="datetimeFigureOut">
              <a:rPr lang="uk-UA" smtClean="0"/>
              <a:t>26.05.2026</a:t>
            </a:fld>
            <a:endParaRPr lang="uk-UA"/>
          </a:p>
        </p:txBody>
      </p:sp>
      <p:sp>
        <p:nvSpPr>
          <p:cNvPr id="4" name="Місце для нижнього колонтитула 3">
            <a:extLst>
              <a:ext uri="{FF2B5EF4-FFF2-40B4-BE49-F238E27FC236}">
                <a16:creationId xmlns:a16="http://schemas.microsoft.com/office/drawing/2014/main" id="{FD99FB0C-153A-37D8-4B16-0000624AED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Місце для номера слайда 4">
            <a:extLst>
              <a:ext uri="{FF2B5EF4-FFF2-40B4-BE49-F238E27FC236}">
                <a16:creationId xmlns:a16="http://schemas.microsoft.com/office/drawing/2014/main" id="{E024118A-C736-60A4-FADB-C54AFED7D3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A91D2-FA40-4EE4-B407-81844A22647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471063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>
            <a:extLst>
              <a:ext uri="{FF2B5EF4-FFF2-40B4-BE49-F238E27FC236}">
                <a16:creationId xmlns:a16="http://schemas.microsoft.com/office/drawing/2014/main" id="{071F3996-A86E-5F7C-150C-4B4B29A2B9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9C415-572A-48F5-A8AD-9D99C2E7BD2F}" type="datetimeFigureOut">
              <a:rPr lang="uk-UA" smtClean="0"/>
              <a:t>26.05.2026</a:t>
            </a:fld>
            <a:endParaRPr lang="uk-UA"/>
          </a:p>
        </p:txBody>
      </p:sp>
      <p:sp>
        <p:nvSpPr>
          <p:cNvPr id="3" name="Місце для нижнього колонтитула 2">
            <a:extLst>
              <a:ext uri="{FF2B5EF4-FFF2-40B4-BE49-F238E27FC236}">
                <a16:creationId xmlns:a16="http://schemas.microsoft.com/office/drawing/2014/main" id="{49E5AB84-142B-1D5A-6CEA-72829C209F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F87BE2DE-0D4D-27D4-7AE8-7B185B307D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A91D2-FA40-4EE4-B407-81844A22647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750686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0C8F108-E577-972C-29BC-CA896711FE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FA8E1F5C-ACB6-40BE-437C-8E946CEE0C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1249D844-EE05-1AF9-3F47-2AD4032D2DF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2C8407D0-D807-5EF7-4F3F-D17BFFBCAB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9C415-572A-48F5-A8AD-9D99C2E7BD2F}" type="datetimeFigureOut">
              <a:rPr lang="uk-UA" smtClean="0"/>
              <a:t>26.05.2026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B5CED8C4-126A-11F8-0522-6A009AFEA9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A3649B5B-0934-13FA-4D23-6683DC476B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A91D2-FA40-4EE4-B407-81844A22647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748402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38A7EF1-F0DF-86BF-3057-D299CB042C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зображення 2">
            <a:extLst>
              <a:ext uri="{FF2B5EF4-FFF2-40B4-BE49-F238E27FC236}">
                <a16:creationId xmlns:a16="http://schemas.microsoft.com/office/drawing/2014/main" id="{B2985B6F-E96F-1FDB-19E7-AEDAA6AA9BE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F24B0F87-B6BB-FA58-F754-79973A1C9C3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AEAD3EEF-A1F9-79E5-0FD2-1842C62F21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9C415-572A-48F5-A8AD-9D99C2E7BD2F}" type="datetimeFigureOut">
              <a:rPr lang="uk-UA" smtClean="0"/>
              <a:t>26.05.2026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222327C3-0C02-763A-0511-D5A28C9DEB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77AB1BF6-C333-B1A1-E0BC-C1CCA371F1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A91D2-FA40-4EE4-B407-81844A22647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443693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>
            <a:extLst>
              <a:ext uri="{FF2B5EF4-FFF2-40B4-BE49-F238E27FC236}">
                <a16:creationId xmlns:a16="http://schemas.microsoft.com/office/drawing/2014/main" id="{512D7CE1-C670-EF33-DB92-CDBEF51409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1065F928-BF5D-88FC-4302-893B65F2F7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066D779A-7A2C-1121-FD33-391AF1B0C2D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DA9C415-572A-48F5-A8AD-9D99C2E7BD2F}" type="datetimeFigureOut">
              <a:rPr lang="uk-UA" smtClean="0"/>
              <a:t>26.05.2026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16A72748-E1BB-3B20-4F4A-AAD2A8201BF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5B562F0D-1806-0C58-D9F8-01AADA9E157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B1A91D2-FA40-4EE4-B407-81844A22647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735349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BD031227-D4AB-0447-7357-800D689DE01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6737" y="-70961"/>
            <a:ext cx="12189630" cy="6858000"/>
          </a:xfrm>
          <a:prstGeom prst="rect">
            <a:avLst/>
          </a:prstGeom>
        </p:spPr>
      </p:pic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70D3C586-4E6F-457D-A725-F2F8CFC5BB25}"/>
              </a:ext>
            </a:extLst>
          </p:cNvPr>
          <p:cNvSpPr/>
          <p:nvPr/>
        </p:nvSpPr>
        <p:spPr>
          <a:xfrm>
            <a:off x="1485900" y="70961"/>
            <a:ext cx="981075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600" b="1" dirty="0">
                <a:latin typeface="Arial" panose="020B0604020202020204" pitchFamily="34" charset="0"/>
                <a:cs typeface="Arial" panose="020B0604020202020204" pitchFamily="34" charset="0"/>
              </a:rPr>
              <a:t>Результати роботи Відділу ДРАЦС у Миколаївській області УДР та територіальних відділів ДРАЦС Миколаївської області по реалізації Електронного сервісу Міністерства юстиції України з проставлення апостилю </a:t>
            </a:r>
            <a:endParaRPr lang="ru-RU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: загнутый угол 5">
            <a:extLst>
              <a:ext uri="{FF2B5EF4-FFF2-40B4-BE49-F238E27FC236}">
                <a16:creationId xmlns:a16="http://schemas.microsoft.com/office/drawing/2014/main" id="{F6C0CD30-C8B3-4584-9875-1921FDE19BD5}"/>
              </a:ext>
            </a:extLst>
          </p:cNvPr>
          <p:cNvSpPr/>
          <p:nvPr/>
        </p:nvSpPr>
        <p:spPr>
          <a:xfrm>
            <a:off x="3371850" y="901958"/>
            <a:ext cx="5448300" cy="1203067"/>
          </a:xfrm>
          <a:prstGeom prst="foldedCorner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За </a:t>
            </a:r>
            <a:r>
              <a:rPr lang="uk-UA" b="1" u="sng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І </a:t>
            </a:r>
            <a:r>
              <a:rPr lang="uk-UA" b="1" u="sng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квартал 2026 </a:t>
            </a:r>
            <a:r>
              <a:rPr lang="uk-UA" b="1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року </a:t>
            </a:r>
            <a:r>
              <a:rPr lang="uk-UA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прийнято </a:t>
            </a:r>
            <a:r>
              <a:rPr lang="uk-UA" b="1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619 </a:t>
            </a:r>
            <a:r>
              <a:rPr lang="uk-UA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заяв від громадян та проставлено апостиль на </a:t>
            </a:r>
            <a:r>
              <a:rPr lang="uk-UA" b="1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923 </a:t>
            </a:r>
            <a:r>
              <a:rPr lang="uk-UA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документах</a:t>
            </a:r>
            <a:endParaRPr lang="ru-RU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7" name="Стрелка: вниз 6">
            <a:extLst>
              <a:ext uri="{FF2B5EF4-FFF2-40B4-BE49-F238E27FC236}">
                <a16:creationId xmlns:a16="http://schemas.microsoft.com/office/drawing/2014/main" id="{B4DED680-48E5-4AC9-8FCA-7630D5D5C907}"/>
              </a:ext>
            </a:extLst>
          </p:cNvPr>
          <p:cNvSpPr/>
          <p:nvPr/>
        </p:nvSpPr>
        <p:spPr>
          <a:xfrm>
            <a:off x="3534664" y="2105025"/>
            <a:ext cx="619125" cy="504825"/>
          </a:xfrm>
          <a:prstGeom prst="downArrow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8" name="Стрелка: вниз 7">
            <a:extLst>
              <a:ext uri="{FF2B5EF4-FFF2-40B4-BE49-F238E27FC236}">
                <a16:creationId xmlns:a16="http://schemas.microsoft.com/office/drawing/2014/main" id="{A852F672-972A-404F-837E-EBB73C97EA0F}"/>
              </a:ext>
            </a:extLst>
          </p:cNvPr>
          <p:cNvSpPr/>
          <p:nvPr/>
        </p:nvSpPr>
        <p:spPr>
          <a:xfrm>
            <a:off x="7988305" y="2127289"/>
            <a:ext cx="619125" cy="482561"/>
          </a:xfrm>
          <a:prstGeom prst="downArrow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9" name="Куб 8">
            <a:extLst>
              <a:ext uri="{FF2B5EF4-FFF2-40B4-BE49-F238E27FC236}">
                <a16:creationId xmlns:a16="http://schemas.microsoft.com/office/drawing/2014/main" id="{DFCF08DD-8132-4FF4-94C8-C3E984605547}"/>
              </a:ext>
            </a:extLst>
          </p:cNvPr>
          <p:cNvSpPr/>
          <p:nvPr/>
        </p:nvSpPr>
        <p:spPr>
          <a:xfrm>
            <a:off x="756846" y="2631817"/>
            <a:ext cx="4934247" cy="2362200"/>
          </a:xfrm>
          <a:prstGeom prst="cube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700" dirty="0">
                <a:solidFill>
                  <a:schemeClr val="tx1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Відділом ДРАЦС у Миколаївській області, в АРК та  м. Севастополі УДР - прийнято </a:t>
            </a:r>
            <a:r>
              <a:rPr lang="uk-UA" b="1" dirty="0">
                <a:solidFill>
                  <a:schemeClr val="tx1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68</a:t>
            </a:r>
            <a:r>
              <a:rPr lang="uk-UA" dirty="0">
                <a:solidFill>
                  <a:schemeClr val="tx1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uk-UA" sz="1700" dirty="0">
                <a:solidFill>
                  <a:schemeClr val="tx1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заяв від громадян та проставлено апостиль на </a:t>
            </a:r>
            <a:r>
              <a:rPr lang="uk-UA" b="1" dirty="0">
                <a:solidFill>
                  <a:schemeClr val="tx1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130 </a:t>
            </a:r>
            <a:r>
              <a:rPr lang="uk-UA" sz="1700" dirty="0">
                <a:solidFill>
                  <a:schemeClr val="tx1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документах, що складає </a:t>
            </a:r>
            <a:r>
              <a:rPr lang="uk-UA" b="1" dirty="0">
                <a:solidFill>
                  <a:schemeClr val="tx1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14 % </a:t>
            </a:r>
            <a:r>
              <a:rPr lang="uk-UA" sz="1700" dirty="0">
                <a:solidFill>
                  <a:schemeClr val="tx1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від загальної кількості проставлених апостилів</a:t>
            </a:r>
            <a:endParaRPr lang="ru-RU" sz="17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Куб 9">
            <a:extLst>
              <a:ext uri="{FF2B5EF4-FFF2-40B4-BE49-F238E27FC236}">
                <a16:creationId xmlns:a16="http://schemas.microsoft.com/office/drawing/2014/main" id="{081727CB-A568-4DA3-87DD-55E45CB706F9}"/>
              </a:ext>
            </a:extLst>
          </p:cNvPr>
          <p:cNvSpPr/>
          <p:nvPr/>
        </p:nvSpPr>
        <p:spPr>
          <a:xfrm>
            <a:off x="6030917" y="2639586"/>
            <a:ext cx="4934247" cy="2409825"/>
          </a:xfrm>
          <a:prstGeom prst="cube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>
                <a:solidFill>
                  <a:schemeClr val="tx1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Територіальними відділами ДРАЦС Миколаївської області - прийнято </a:t>
            </a:r>
            <a:r>
              <a:rPr lang="uk-UA" b="1" dirty="0">
                <a:solidFill>
                  <a:schemeClr val="tx1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551</a:t>
            </a:r>
            <a:r>
              <a:rPr lang="uk-UA" dirty="0">
                <a:solidFill>
                  <a:schemeClr val="tx1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заяв від громадян та проставлено апостиль на </a:t>
            </a:r>
            <a:r>
              <a:rPr lang="uk-UA" b="1" dirty="0">
                <a:solidFill>
                  <a:schemeClr val="tx1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793 </a:t>
            </a:r>
            <a:r>
              <a:rPr lang="uk-UA" dirty="0">
                <a:solidFill>
                  <a:schemeClr val="tx1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документах, що складає </a:t>
            </a:r>
            <a:r>
              <a:rPr lang="uk-UA" b="1" dirty="0">
                <a:solidFill>
                  <a:schemeClr val="tx1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86 % </a:t>
            </a:r>
            <a:r>
              <a:rPr lang="uk-UA" dirty="0">
                <a:solidFill>
                  <a:schemeClr val="tx1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від загальної кількості проставлених апостилів</a:t>
            </a:r>
            <a:endParaRPr lang="ru-RU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894157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Офіс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593</TotalTime>
  <Words>102</Words>
  <Application>Microsoft Office PowerPoint</Application>
  <PresentationFormat>Широкоэкранный</PresentationFormat>
  <Paragraphs>4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Times New Roman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luigi</dc:creator>
  <cp:lastModifiedBy>User</cp:lastModifiedBy>
  <cp:revision>47</cp:revision>
  <dcterms:created xsi:type="dcterms:W3CDTF">2026-04-22T09:49:25Z</dcterms:created>
  <dcterms:modified xsi:type="dcterms:W3CDTF">2026-05-26T13:37:36Z</dcterms:modified>
</cp:coreProperties>
</file>